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28"/>
  </p:notesMasterIdLst>
  <p:sldIdLst>
    <p:sldId id="256" r:id="rId2"/>
    <p:sldId id="281" r:id="rId3"/>
    <p:sldId id="257" r:id="rId4"/>
    <p:sldId id="276" r:id="rId5"/>
    <p:sldId id="270" r:id="rId6"/>
    <p:sldId id="275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1" r:id="rId16"/>
    <p:sldId id="272" r:id="rId17"/>
    <p:sldId id="273" r:id="rId18"/>
    <p:sldId id="269" r:id="rId19"/>
    <p:sldId id="280" r:id="rId20"/>
    <p:sldId id="268" r:id="rId21"/>
    <p:sldId id="284" r:id="rId22"/>
    <p:sldId id="279" r:id="rId23"/>
    <p:sldId id="278" r:id="rId24"/>
    <p:sldId id="282" r:id="rId25"/>
    <p:sldId id="277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60"/>
    <p:restoredTop sz="94798"/>
  </p:normalViewPr>
  <p:slideViewPr>
    <p:cSldViewPr snapToGrid="0">
      <p:cViewPr>
        <p:scale>
          <a:sx n="114" d="100"/>
          <a:sy n="114" d="100"/>
        </p:scale>
        <p:origin x="7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DD892-7AB0-B44D-B232-A583B63FD29B}" type="datetimeFigureOut">
              <a:rPr lang="en-US" smtClean="0"/>
              <a:t>6/25/25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F34BA-E12B-5346-9BF1-0229B93A4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16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F34BA-E12B-5346-9BF1-0229B93A49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5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F34BA-E12B-5346-9BF1-0229B93A49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78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92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4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545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1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881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6/22/25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91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6/22/25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41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6/22/25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61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6/22/25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97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6/22/25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66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6/22/25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37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6/22/25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917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5" Type="http://schemas.openxmlformats.org/officeDocument/2006/relationships/slide" Target="slide7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medium.com/@axehedge/the-black-litterman-model-in-stock-trading-the-portfolio-optimizer-6e6301fe40f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ec.gov/data-research/sec-markets-data/form-13f-data-set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Picture 3" descr="Colourful wavy concept">
            <a:extLst>
              <a:ext uri="{FF2B5EF4-FFF2-40B4-BE49-F238E27FC236}">
                <a16:creationId xmlns:a16="http://schemas.microsoft.com/office/drawing/2014/main" id="{DDD81079-ECB4-565D-17B9-832A5F3FAD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73" b="13157"/>
          <a:stretch>
            <a:fillRect/>
          </a:stretch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136311-C81B-47C5-AE0A-5641A5A59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600" y="1066800"/>
            <a:ext cx="4681728" cy="4724400"/>
          </a:xfrm>
          <a:prstGeom prst="rect">
            <a:avLst/>
          </a:prstGeom>
          <a:solidFill>
            <a:schemeClr val="bg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78785-778D-0D79-58A8-64B42A849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9722" y="1562101"/>
            <a:ext cx="3884568" cy="2738530"/>
          </a:xfrm>
        </p:spPr>
        <p:txBody>
          <a:bodyPr anchor="t">
            <a:normAutofit/>
          </a:bodyPr>
          <a:lstStyle/>
          <a:p>
            <a:r>
              <a:rPr lang="en-US" sz="4800" dirty="0"/>
              <a:t>Dissertation</a:t>
            </a:r>
            <a:br>
              <a:rPr lang="en-US" sz="4800" dirty="0"/>
            </a:br>
            <a:r>
              <a:rPr lang="en-US" sz="4800" dirty="0"/>
              <a:t>Briefing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0BA30-7780-97A7-6338-E4A07245DE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9722" y="4321622"/>
            <a:ext cx="3813048" cy="941832"/>
          </a:xfrm>
        </p:spPr>
        <p:txBody>
          <a:bodyPr>
            <a:normAutofit lnSpcReduction="10000"/>
          </a:bodyPr>
          <a:lstStyle/>
          <a:p>
            <a:r>
              <a:rPr lang="en-US" sz="2000" dirty="0" err="1"/>
              <a:t>Liangxiao</a:t>
            </a:r>
            <a:r>
              <a:rPr lang="en-US" sz="2000" dirty="0"/>
              <a:t> LI</a:t>
            </a:r>
          </a:p>
          <a:p>
            <a:r>
              <a:rPr lang="en-US" sz="2000" dirty="0"/>
              <a:t>6.26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619035" y="3435440"/>
            <a:ext cx="0" cy="46908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702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F5123-BD3C-F9A8-1361-66B02B81E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 Economic Data - GDP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7E50876-904F-043D-D84D-D3993F077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342" y="2633663"/>
            <a:ext cx="7666678" cy="3565525"/>
          </a:xfrm>
        </p:spPr>
      </p:pic>
    </p:spTree>
    <p:extLst>
      <p:ext uri="{BB962C8B-B14F-4D97-AF65-F5344CB8AC3E}">
        <p14:creationId xmlns:p14="http://schemas.microsoft.com/office/powerpoint/2010/main" val="4200896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A14B3-D35E-502B-9C4A-51DB73860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 Economic Data – USYC2Y10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65B6DF3B-0C90-8720-1AD6-697F8B54B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342" y="2633663"/>
            <a:ext cx="7666678" cy="3565525"/>
          </a:xfrm>
        </p:spPr>
      </p:pic>
    </p:spTree>
    <p:extLst>
      <p:ext uri="{BB962C8B-B14F-4D97-AF65-F5344CB8AC3E}">
        <p14:creationId xmlns:p14="http://schemas.microsoft.com/office/powerpoint/2010/main" val="1887777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44B14-33B3-84B3-745A-486C35FC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 Economic Data - PMI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9650345-554A-0869-0D92-792641143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727" y="2150533"/>
            <a:ext cx="9503131" cy="4419600"/>
          </a:xfrm>
        </p:spPr>
      </p:pic>
    </p:spTree>
    <p:extLst>
      <p:ext uri="{BB962C8B-B14F-4D97-AF65-F5344CB8AC3E}">
        <p14:creationId xmlns:p14="http://schemas.microsoft.com/office/powerpoint/2010/main" val="196132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89ACA-FCE4-8ACB-EEB0-CAC1390A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 Economic Data - Unemployment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B09894B-2ADD-6701-7239-935F976CE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397" y="2196253"/>
            <a:ext cx="9430309" cy="4385733"/>
          </a:xfrm>
        </p:spPr>
      </p:pic>
    </p:spTree>
    <p:extLst>
      <p:ext uri="{BB962C8B-B14F-4D97-AF65-F5344CB8AC3E}">
        <p14:creationId xmlns:p14="http://schemas.microsoft.com/office/powerpoint/2010/main" val="3931199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48D7C-46A4-A7D3-D72E-F466FA96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 Economic Data – US10YRBond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685B7108-842E-DCE3-5E1D-A3E9C3B51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315" y="2434964"/>
            <a:ext cx="8927952" cy="4152103"/>
          </a:xfrm>
        </p:spPr>
      </p:pic>
    </p:spTree>
    <p:extLst>
      <p:ext uri="{BB962C8B-B14F-4D97-AF65-F5344CB8AC3E}">
        <p14:creationId xmlns:p14="http://schemas.microsoft.com/office/powerpoint/2010/main" val="242533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5E30-1CE0-F73D-0435-C9BAEAEA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Company Fundamental – Discounted </a:t>
            </a:r>
            <a:r>
              <a:rPr lang="en-US" dirty="0" err="1"/>
              <a:t>Cashflow.com</a:t>
            </a:r>
            <a:br>
              <a:rPr lang="en-US" dirty="0"/>
            </a:br>
            <a:r>
              <a:rPr lang="en-US" dirty="0"/>
              <a:t>(Income Statement)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561E13-217F-FDA5-CF5D-56F17256A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2296" y="2633663"/>
            <a:ext cx="6886771" cy="356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61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C4C7-3670-A322-0624-00CEE8B41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Company Fundamental – Discounted </a:t>
            </a:r>
            <a:r>
              <a:rPr lang="en-US" dirty="0" err="1"/>
              <a:t>Cashflow.com</a:t>
            </a:r>
            <a:br>
              <a:rPr lang="en-US" dirty="0"/>
            </a:br>
            <a:r>
              <a:rPr lang="en-US" dirty="0"/>
              <a:t>(Cashflow Statement)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215485-DC3D-5FBA-63A9-536B322F7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8406" y="2618782"/>
            <a:ext cx="7026762" cy="407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39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5D7E5-8BA6-0C02-9648-17B257AE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Company Fundamental – Discounted </a:t>
            </a:r>
            <a:r>
              <a:rPr lang="en-US" dirty="0" err="1"/>
              <a:t>Cashflow.com</a:t>
            </a:r>
            <a:br>
              <a:rPr lang="en-US" dirty="0"/>
            </a:br>
            <a:r>
              <a:rPr lang="en-US" dirty="0"/>
              <a:t>(Balance Sheet Statement)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A1E00F-41F6-0261-C450-3BC9334F4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3046" y="2573572"/>
            <a:ext cx="7104993" cy="417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22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B07E-D13D-2A9B-FE61-132A16F2C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Institution</a:t>
            </a:r>
            <a:r>
              <a:rPr lang="zh-CN" altLang="en-US" dirty="0"/>
              <a:t> </a:t>
            </a:r>
            <a:r>
              <a:rPr lang="en-US" altLang="zh-CN" dirty="0"/>
              <a:t>Holdings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13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57455-5B46-D771-CABE-7C77E1F6E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6F276-6AF3-39C6-65EC-B499B601F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38" y="2118947"/>
            <a:ext cx="6244430" cy="2512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44CBB3-FE32-5295-86B4-8F08BDC21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39" y="4611688"/>
            <a:ext cx="6244430" cy="1811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DF0136-074D-475C-4A8D-C04AC35AF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319" y="2118947"/>
            <a:ext cx="4738925" cy="4317687"/>
          </a:xfrm>
          <a:prstGeom prst="rect">
            <a:avLst/>
          </a:prstGeom>
        </p:spPr>
      </p:pic>
      <p:sp>
        <p:nvSpPr>
          <p:cNvPr id="7" name="Rectangle 6">
            <a:hlinkClick r:id="rId5" action="ppaction://hlinksldjump"/>
            <a:extLst>
              <a:ext uri="{FF2B5EF4-FFF2-40B4-BE49-F238E27FC236}">
                <a16:creationId xmlns:a16="http://schemas.microsoft.com/office/drawing/2014/main" id="{C5D744F0-E5C6-A187-9652-8398CDC64F0B}"/>
              </a:ext>
            </a:extLst>
          </p:cNvPr>
          <p:cNvSpPr/>
          <p:nvPr/>
        </p:nvSpPr>
        <p:spPr>
          <a:xfrm>
            <a:off x="9291782" y="1392418"/>
            <a:ext cx="2004291" cy="4895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836832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4FE23-1883-6896-C101-105D70E0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Model </a:t>
            </a:r>
            <a:br>
              <a:rPr lang="en-US" dirty="0"/>
            </a:br>
            <a:r>
              <a:rPr lang="en-US" dirty="0"/>
              <a:t>Development Idea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397290-AD2B-8D98-BABF-7002EB34577A}"/>
              </a:ext>
            </a:extLst>
          </p:cNvPr>
          <p:cNvSpPr txBox="1">
            <a:spLocks/>
          </p:cNvSpPr>
          <p:nvPr/>
        </p:nvSpPr>
        <p:spPr>
          <a:xfrm>
            <a:off x="650536" y="2908615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>
                <a:solidFill>
                  <a:srgbClr val="FF0000"/>
                </a:solidFill>
              </a:rPr>
              <a:t>Enhance Prior(E[R])</a:t>
            </a:r>
            <a:r>
              <a:rPr lang="en-US" dirty="0"/>
              <a:t>: Macro + Fundamental Data + Historical asset return</a:t>
            </a:r>
            <a:br>
              <a:rPr lang="en-US" dirty="0"/>
            </a:br>
            <a:r>
              <a:rPr lang="en-US" dirty="0"/>
              <a:t>(Company Financials Balance Sheet, Income statement, Cashflow Statement)</a:t>
            </a:r>
          </a:p>
          <a:p>
            <a:pPr lvl="2"/>
            <a:r>
              <a:rPr lang="en-US" dirty="0"/>
              <a:t>Step1: construct compressed data Z(PCA, Sparse PCA etc.) to link Macro and Fundamental data</a:t>
            </a:r>
          </a:p>
          <a:p>
            <a:pPr lvl="2"/>
            <a:r>
              <a:rPr lang="en-US" dirty="0"/>
              <a:t>Step2: Fit</a:t>
            </a:r>
            <a:r>
              <a:rPr lang="zh-CN" altLang="en-US" dirty="0"/>
              <a:t> </a:t>
            </a:r>
            <a:r>
              <a:rPr lang="en-US" altLang="zh-CN" dirty="0"/>
              <a:t>a </a:t>
            </a:r>
            <a:r>
              <a:rPr lang="en-US" altLang="zh-CN" dirty="0" err="1"/>
              <a:t>Farma</a:t>
            </a:r>
            <a:r>
              <a:rPr lang="zh-CN" altLang="en-US" dirty="0"/>
              <a:t> </a:t>
            </a:r>
            <a:r>
              <a:rPr lang="en-US" altLang="zh-CN" dirty="0"/>
              <a:t>French/ Barra prediction model, predict R based on Z, where R is the Observed historical return of certain asset</a:t>
            </a:r>
          </a:p>
          <a:p>
            <a:pPr lvl="3"/>
            <a:r>
              <a:rPr lang="en-US" dirty="0"/>
              <a:t>The predicted result of R will be the mean in our new model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Enhance Likelihood(Investor Views Q)</a:t>
            </a:r>
            <a:r>
              <a:rPr lang="en-US" dirty="0"/>
              <a:t>: 13 F Data</a:t>
            </a:r>
          </a:p>
          <a:p>
            <a:pPr lvl="2"/>
            <a:r>
              <a:rPr lang="en-US" dirty="0"/>
              <a:t>Offer higher weight on investor view to Hedge Fund with higher AUM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Model Evaluation: Compare ROE with other strategies</a:t>
            </a:r>
          </a:p>
          <a:p>
            <a:pPr lvl="2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B7690D-1ACF-E490-A498-0FDF29246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300" y="842201"/>
            <a:ext cx="5943293" cy="1770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B3B16C-E123-E033-34C0-79F1010D4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707" y="4502868"/>
            <a:ext cx="265906" cy="2033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B1B082-F562-C86A-CA86-D9CA6BC79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1355" y="4502868"/>
            <a:ext cx="2099870" cy="21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63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FF689-C0EA-F49A-5289-ED350C849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B0E3E-3269-F4B1-4B4D-3C3F5E3C4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Research Motivation</a:t>
            </a:r>
            <a:endParaRPr lang="en-US" dirty="0"/>
          </a:p>
          <a:p>
            <a:r>
              <a:rPr lang="en-US" dirty="0">
                <a:hlinkClick r:id="rId3" action="ppaction://hlinksldjump"/>
              </a:rPr>
              <a:t>Research Question</a:t>
            </a:r>
            <a:endParaRPr lang="en-US" dirty="0"/>
          </a:p>
          <a:p>
            <a:r>
              <a:rPr lang="en-US" dirty="0">
                <a:hlinkClick r:id="rId4" action="ppaction://hlinksldjump"/>
              </a:rPr>
              <a:t>Literature Review</a:t>
            </a:r>
            <a:endParaRPr lang="en-US" dirty="0"/>
          </a:p>
          <a:p>
            <a:r>
              <a:rPr lang="en-US" dirty="0">
                <a:hlinkClick r:id="rId5" action="ppaction://hlinksldjump"/>
              </a:rPr>
              <a:t>Data Source</a:t>
            </a:r>
            <a:endParaRPr lang="en-US" dirty="0"/>
          </a:p>
          <a:p>
            <a:r>
              <a:rPr lang="en-US" dirty="0">
                <a:hlinkClick r:id="rId6" action="ppaction://hlinksldjump"/>
              </a:rPr>
              <a:t>My Model Development Idea &amp; Timeline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149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AADB-897B-22B7-23E7-132FC5FD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A39FF-9EB8-74A9-D0CF-771A00AB2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BEEF2E-8A15-2801-C70F-70210FB03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016705"/>
              </p:ext>
            </p:extLst>
          </p:nvPr>
        </p:nvGraphicFramePr>
        <p:xfrm>
          <a:off x="660992" y="2109364"/>
          <a:ext cx="10870017" cy="42062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3339">
                  <a:extLst>
                    <a:ext uri="{9D8B030D-6E8A-4147-A177-3AD203B41FA5}">
                      <a16:colId xmlns:a16="http://schemas.microsoft.com/office/drawing/2014/main" val="1437098519"/>
                    </a:ext>
                  </a:extLst>
                </a:gridCol>
                <a:gridCol w="3989231">
                  <a:extLst>
                    <a:ext uri="{9D8B030D-6E8A-4147-A177-3AD203B41FA5}">
                      <a16:colId xmlns:a16="http://schemas.microsoft.com/office/drawing/2014/main" val="2574087089"/>
                    </a:ext>
                  </a:extLst>
                </a:gridCol>
                <a:gridCol w="3257447">
                  <a:extLst>
                    <a:ext uri="{9D8B030D-6E8A-4147-A177-3AD203B41FA5}">
                      <a16:colId xmlns:a16="http://schemas.microsoft.com/office/drawing/2014/main" val="1097176176"/>
                    </a:ext>
                  </a:extLst>
                </a:gridCol>
              </a:tblGrid>
              <a:tr h="5094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Supervisor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207247"/>
                  </a:ext>
                </a:extLst>
              </a:tr>
              <a:tr h="5094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27-July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Cleaning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37109"/>
                  </a:ext>
                </a:extLst>
              </a:tr>
              <a:tr h="5094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July 4 – July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481046"/>
                  </a:ext>
                </a:extLst>
              </a:tr>
              <a:tr h="5094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July 23 – August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Development </a:t>
                      </a:r>
                      <a:br>
                        <a:rPr lang="en-US" dirty="0"/>
                      </a:br>
                      <a:r>
                        <a:rPr lang="en-US" dirty="0"/>
                        <a:t>Writing main Chapters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68335"/>
                  </a:ext>
                </a:extLst>
              </a:tr>
              <a:tr h="5094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August 5 – August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Writing main chapters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04341"/>
                  </a:ext>
                </a:extLst>
              </a:tr>
              <a:tr h="5094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August 16-August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Submit draft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600911"/>
                  </a:ext>
                </a:extLst>
              </a:tr>
              <a:tr h="5094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August 23- August 29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Submit to Supervisor for final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115180"/>
                  </a:ext>
                </a:extLst>
              </a:tr>
              <a:tr h="5094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September 1 – September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Polish &amp; Submit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915996"/>
                  </a:ext>
                </a:extLst>
              </a:tr>
            </a:tbl>
          </a:graphicData>
        </a:graphic>
      </p:graphicFrame>
      <p:sp>
        <p:nvSpPr>
          <p:cNvPr id="5" name="Rectangle 4">
            <a:hlinkClick r:id="rId2" action="ppaction://hlinksldjump"/>
            <a:extLst>
              <a:ext uri="{FF2B5EF4-FFF2-40B4-BE49-F238E27FC236}">
                <a16:creationId xmlns:a16="http://schemas.microsoft.com/office/drawing/2014/main" id="{CBA9E902-D058-87CA-5DDD-699D1B351932}"/>
              </a:ext>
            </a:extLst>
          </p:cNvPr>
          <p:cNvSpPr/>
          <p:nvPr/>
        </p:nvSpPr>
        <p:spPr>
          <a:xfrm>
            <a:off x="9382230" y="799778"/>
            <a:ext cx="2004291" cy="4895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724011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FFC3C-90A9-D26E-BF4D-51C292673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BC82F-1121-8E25-A1ED-2C089DAF5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96" y="333250"/>
            <a:ext cx="10890929" cy="109728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Model breakdown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C357A3-B7B3-7B24-E16D-B4E2F34AF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625" y="238697"/>
            <a:ext cx="5943293" cy="1770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5AA9FF-1E4D-3E0B-3C08-20DD4CB54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106" y="2318299"/>
            <a:ext cx="511649" cy="3913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70D8AC-48FA-10E6-B50A-63F470F0F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271" y="2197978"/>
            <a:ext cx="5856072" cy="4012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3694C8-694A-C2F7-FD5E-1CCDC1F46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755" y="2318299"/>
            <a:ext cx="4040516" cy="42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36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D15C3-4B3C-D324-3B3C-FDC3CC7AB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242510"/>
            <a:ext cx="10890929" cy="1097280"/>
          </a:xfrm>
        </p:spPr>
        <p:txBody>
          <a:bodyPr/>
          <a:lstStyle/>
          <a:p>
            <a:r>
              <a:rPr lang="en-US" dirty="0">
                <a:hlinkClick r:id="rId2"/>
              </a:rPr>
              <a:t>Tutorial Website</a:t>
            </a:r>
            <a:r>
              <a:rPr lang="en-US" dirty="0"/>
              <a:t> </a:t>
            </a:r>
            <a:r>
              <a:rPr lang="en-US" altLang="zh-CN" dirty="0"/>
              <a:t>Model breakdown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D43D7C-2238-9174-8940-E58EF93E0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7" y="2197978"/>
            <a:ext cx="5943293" cy="1770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17D216-3A7E-E9D9-091D-22FE6C321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7" y="4367127"/>
            <a:ext cx="5943293" cy="1977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0C9390-A2F9-F71B-45C4-4C21D42A9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2222" y="2249353"/>
            <a:ext cx="511649" cy="3913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36C27-028B-6AAD-939C-8750E4AF5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592" y="2197978"/>
            <a:ext cx="5856072" cy="401249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9798AA-E7B8-3771-CBF7-3E4FC395A55D}"/>
              </a:ext>
            </a:extLst>
          </p:cNvPr>
          <p:cNvCxnSpPr/>
          <p:nvPr/>
        </p:nvCxnSpPr>
        <p:spPr>
          <a:xfrm>
            <a:off x="5732222" y="2197978"/>
            <a:ext cx="0" cy="42458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880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55FA9-28CB-9E92-28A5-49C5F4358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 action="ppaction://hlinksldjump"/>
              </a:rPr>
              <a:t>Return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A09CE-DDE3-3BB0-CA3F-C9E4B58CA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199D5-4F2F-7B6C-AFA3-62EF1235B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417" y="1485900"/>
            <a:ext cx="8100610" cy="449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41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D8C84-6AF0-AA8B-48F0-0A5D77BEE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E469FE-C901-54C0-9E41-AC7C2BA41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283" y="1634397"/>
            <a:ext cx="7241193" cy="1314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DEC0BE-CCC8-2E65-2FBC-BBF81781B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284" y="3450515"/>
            <a:ext cx="7241193" cy="820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420271-D5A2-4347-CAC7-386839F6B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684" y="4861387"/>
            <a:ext cx="6720584" cy="82824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9416B3-71C8-7C00-4EF7-F8EC891BB44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5858880" y="2948843"/>
            <a:ext cx="1" cy="50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C3F9CF-2D87-10C9-136B-78F687A192B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5858881" y="4270845"/>
            <a:ext cx="19095" cy="590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2C0B16A-D9E0-6FF4-216A-4B65F83A64E1}"/>
              </a:ext>
            </a:extLst>
          </p:cNvPr>
          <p:cNvSpPr txBox="1"/>
          <p:nvPr/>
        </p:nvSpPr>
        <p:spPr>
          <a:xfrm>
            <a:off x="6096000" y="438145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60548D-480E-EEC7-09A0-D481EB97F8F3}"/>
              </a:ext>
            </a:extLst>
          </p:cNvPr>
          <p:cNvSpPr txBox="1"/>
          <p:nvPr/>
        </p:nvSpPr>
        <p:spPr>
          <a:xfrm>
            <a:off x="6096000" y="3015013"/>
            <a:ext cx="333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Conditional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4183183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C227B-F760-B67C-5EC9-F914C6AF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136990"/>
            <a:ext cx="10890929" cy="1097280"/>
          </a:xfrm>
        </p:spPr>
        <p:txBody>
          <a:bodyPr>
            <a:normAutofit fontScale="90000"/>
          </a:bodyPr>
          <a:lstStyle/>
          <a:p>
            <a:r>
              <a:rPr lang="en-US" dirty="0"/>
              <a:t>R = (R1,R2,…,Rn)^T, vector of random variables</a:t>
            </a:r>
            <a:br>
              <a:rPr lang="en-US" dirty="0"/>
            </a:br>
            <a:r>
              <a:rPr lang="en-US" dirty="0"/>
              <a:t>Ri : </a:t>
            </a:r>
            <a:r>
              <a:rPr lang="en-GB" dirty="0"/>
              <a:t>(random) return of asset </a:t>
            </a:r>
            <a:r>
              <a:rPr lang="en-GB" dirty="0" err="1"/>
              <a:t>i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8993AE-38A3-44AF-DDB5-32407FD2E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21" y="2549566"/>
            <a:ext cx="6400801" cy="3585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44B05-00DC-B43F-CE31-074004988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969" y="2640000"/>
            <a:ext cx="4725008" cy="375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80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C0C99-7841-7E3B-CFAA-2D8AB863F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E47A-A88A-5795-5854-AD98145A1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6B62E-0416-A661-B7F3-756DCE775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921" y="2221814"/>
            <a:ext cx="5840491" cy="353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49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ACE4E-F7DF-BB0B-6A2E-5E8CF446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Research Motivation </a:t>
            </a:r>
            <a:br>
              <a:rPr lang="en-US" dirty="0"/>
            </a:br>
            <a:r>
              <a:rPr lang="en-US" dirty="0"/>
              <a:t>(Improve Black-</a:t>
            </a:r>
            <a:r>
              <a:rPr lang="en-US" dirty="0" err="1"/>
              <a:t>Litterman</a:t>
            </a:r>
            <a:r>
              <a:rPr lang="en-US" dirty="0"/>
              <a:t>, the portfolio optimizer)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DBF62-97CD-F907-71D9-A579C97A8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 action="ppaction://hlinksldjump"/>
              </a:rPr>
              <a:t>Black-Litterman </a:t>
            </a:r>
            <a:r>
              <a:rPr lang="en-US" dirty="0"/>
              <a:t>improves</a:t>
            </a:r>
            <a:r>
              <a:rPr lang="zh-CN" altLang="en-US" dirty="0"/>
              <a:t> </a:t>
            </a:r>
            <a:r>
              <a:rPr lang="en-US" altLang="zh-CN" dirty="0"/>
              <a:t>MVO</a:t>
            </a:r>
            <a:r>
              <a:rPr lang="en-US" dirty="0"/>
              <a:t> by using posterior E[R’], created from prior and Likelihood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Prior (E[R])</a:t>
            </a:r>
            <a:r>
              <a:rPr lang="en-US" dirty="0"/>
              <a:t>: Derived under assumption of ’efficient market’ (CAPM Model)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Likelihood(Investor Views Q)</a:t>
            </a:r>
            <a:r>
              <a:rPr lang="en-US" dirty="0"/>
              <a:t>: Subjective views manually input by investor, hard to quantify and usually biased</a:t>
            </a:r>
          </a:p>
          <a:p>
            <a:r>
              <a:rPr lang="en-US" dirty="0"/>
              <a:t>My Goal: Enhance Black-</a:t>
            </a:r>
            <a:r>
              <a:rPr lang="en-US" dirty="0" err="1"/>
              <a:t>Litterman</a:t>
            </a:r>
            <a:r>
              <a:rPr lang="en-US" dirty="0"/>
              <a:t> by integrating data-driven priors and investor views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Prior(E[R])</a:t>
            </a:r>
            <a:r>
              <a:rPr lang="en-US" dirty="0"/>
              <a:t>: Macro + Fundamental Data</a:t>
            </a:r>
            <a:br>
              <a:rPr lang="en-US" dirty="0"/>
            </a:br>
            <a:r>
              <a:rPr lang="en-US" dirty="0"/>
              <a:t>(Company Financials Balance Sheet, Income statement, Cashflow Statement)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Likelihood(Investor Views Q)</a:t>
            </a:r>
            <a:r>
              <a:rPr lang="en-US" dirty="0"/>
              <a:t>: Apply 13 F Data, offer higher weight on investor view to Hedge Fund with higher portfolio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1AA88C10-0F97-B7EE-FBFE-55E543B7D34F}"/>
              </a:ext>
            </a:extLst>
          </p:cNvPr>
          <p:cNvSpPr/>
          <p:nvPr/>
        </p:nvSpPr>
        <p:spPr>
          <a:xfrm>
            <a:off x="8229600" y="5954868"/>
            <a:ext cx="2004291" cy="4895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3085769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AC871-CD3D-376F-CE4E-285A8FCC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EA33B-99E6-91CB-49E5-EFF13F7D0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this hybrid Black-</a:t>
            </a:r>
            <a:r>
              <a:rPr lang="en-US" dirty="0" err="1"/>
              <a:t>Litterman</a:t>
            </a:r>
            <a:r>
              <a:rPr lang="en-US" dirty="0"/>
              <a:t> model improve MVPO </a:t>
            </a:r>
            <a:r>
              <a:rPr lang="en-US" altLang="zh-CN" dirty="0"/>
              <a:t>than the Original Black-</a:t>
            </a:r>
            <a:r>
              <a:rPr lang="en-US" altLang="zh-CN" dirty="0" err="1"/>
              <a:t>Litterman</a:t>
            </a:r>
            <a:r>
              <a:rPr lang="en-US" altLang="zh-CN" dirty="0"/>
              <a:t> model</a:t>
            </a:r>
            <a:r>
              <a:rPr lang="en-US" dirty="0"/>
              <a:t>?</a:t>
            </a:r>
          </a:p>
        </p:txBody>
      </p:sp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748E5CA7-EC2A-A167-C176-3EE743FB99A2}"/>
              </a:ext>
            </a:extLst>
          </p:cNvPr>
          <p:cNvSpPr/>
          <p:nvPr/>
        </p:nvSpPr>
        <p:spPr>
          <a:xfrm>
            <a:off x="8229600" y="5954868"/>
            <a:ext cx="2004291" cy="4895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223768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3F4E3-5949-89A6-AE06-1EE44F7E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BFDBE-E114-EDA8-AEF1-FB1CD28D0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Enhancing Prior (E[R])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Yu &amp; Chang (2020)</a:t>
            </a:r>
            <a:r>
              <a:rPr lang="en-US" b="1" dirty="0"/>
              <a:t>: </a:t>
            </a:r>
            <a:r>
              <a:rPr lang="en-US" dirty="0"/>
              <a:t>apply Neural network to link macroeconomic indicators with expected return</a:t>
            </a:r>
          </a:p>
          <a:p>
            <a:pPr lvl="2"/>
            <a:r>
              <a:rPr lang="en-US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MLP</a:t>
            </a:r>
          </a:p>
          <a:p>
            <a:pPr lvl="2"/>
            <a:r>
              <a:rPr lang="en-US" dirty="0"/>
              <a:t>Yahoo Finance daily price S&amp;P 500 components as portfolio</a:t>
            </a:r>
          </a:p>
          <a:p>
            <a:r>
              <a:rPr lang="en-US" dirty="0"/>
              <a:t>Enhancing Likelihood(Investor’s view Q)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Zhu &amp; Yen (2024)</a:t>
            </a:r>
            <a:r>
              <a:rPr lang="en-US" dirty="0"/>
              <a:t>: Generate Likelihood using Transformer-GAN from Time Series and sentiment data</a:t>
            </a:r>
          </a:p>
          <a:p>
            <a:pPr lvl="2"/>
            <a:r>
              <a:rPr lang="en-US" dirty="0"/>
              <a:t>Forecast one week ahead and incorporate that as investor’s view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Angelini (2019)</a:t>
            </a:r>
            <a:r>
              <a:rPr lang="en-US" dirty="0"/>
              <a:t>: Copycat investing – Extract Alpha from 13 F hedge fund filling, lack integration into Bayesian framework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0DD8CCB2-2412-0B85-2151-A16820620C82}"/>
              </a:ext>
            </a:extLst>
          </p:cNvPr>
          <p:cNvSpPr/>
          <p:nvPr/>
        </p:nvSpPr>
        <p:spPr>
          <a:xfrm>
            <a:off x="8155709" y="6199632"/>
            <a:ext cx="2004291" cy="4895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FF56B-41B9-FBAD-B171-09EF0470A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654" y="426207"/>
            <a:ext cx="6101196" cy="234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83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3A55-0145-C2C1-F353-C31E3F00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Angelini (2019)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Copycat investing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761CA-A7A9-AE98-6583-D2D1D74C6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innovation A: 2 interpretable measures</a:t>
            </a:r>
          </a:p>
          <a:p>
            <a:pPr lvl="1"/>
            <a:r>
              <a:rPr lang="en-GB" b="1" dirty="0"/>
              <a:t>Conviction</a:t>
            </a:r>
            <a:r>
              <a:rPr lang="en-GB" dirty="0"/>
              <a:t>: Stocks with the highest weight in a manager's portfolio.</a:t>
            </a:r>
          </a:p>
          <a:p>
            <a:pPr lvl="1"/>
            <a:r>
              <a:rPr lang="en-GB" b="1" dirty="0"/>
              <a:t>Consensus</a:t>
            </a:r>
            <a:r>
              <a:rPr lang="en-GB" dirty="0"/>
              <a:t>: Stocks held by the largest number of hedge fund managers.</a:t>
            </a:r>
            <a:endParaRPr lang="en-US" dirty="0"/>
          </a:p>
          <a:p>
            <a:r>
              <a:rPr lang="en-GB" dirty="0"/>
              <a:t>Key innovation B: 1 investor subgroup – Fundamental Equity Hedge Funds (FEHF)</a:t>
            </a:r>
          </a:p>
          <a:p>
            <a:pPr lvl="1"/>
            <a:r>
              <a:rPr lang="en-GB" dirty="0"/>
              <a:t>Higher portfolio concentration</a:t>
            </a:r>
          </a:p>
          <a:p>
            <a:pPr lvl="1"/>
            <a:r>
              <a:rPr lang="en-GB" dirty="0"/>
              <a:t>Longer Holding periods</a:t>
            </a:r>
          </a:p>
          <a:p>
            <a:pPr lvl="1"/>
            <a:r>
              <a:rPr lang="en-GB" dirty="0"/>
              <a:t>More independent conviction</a:t>
            </a:r>
          </a:p>
          <a:p>
            <a:r>
              <a:rPr lang="en-GB" dirty="0"/>
              <a:t>Combined Strategy: Top 50 High-conviction &amp; Consensus Stocks from FEHF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4305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402CE-F407-48E8-3B53-D93BC894B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260089"/>
            <a:ext cx="10890929" cy="1097280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B13B6-1429-3B5D-8EE1-23C9BB5E6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1970669"/>
            <a:ext cx="10773785" cy="452466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Macro: Bloomberg Terminal</a:t>
            </a:r>
          </a:p>
          <a:p>
            <a:pPr lvl="1"/>
            <a:r>
              <a:rPr lang="en-US" dirty="0" err="1"/>
              <a:t>Consumer_Confidence</a:t>
            </a:r>
            <a:r>
              <a:rPr lang="en-US" dirty="0"/>
              <a:t>: </a:t>
            </a:r>
            <a:r>
              <a:rPr lang="en-GB" dirty="0"/>
              <a:t>Gauges household optimism on economy, indicator for spending </a:t>
            </a:r>
            <a:endParaRPr lang="en-US" dirty="0"/>
          </a:p>
          <a:p>
            <a:pPr lvl="1"/>
            <a:r>
              <a:rPr lang="en-US" dirty="0"/>
              <a:t>CPI: </a:t>
            </a:r>
            <a:r>
              <a:rPr lang="en-GB" dirty="0"/>
              <a:t>Measures inflation by tracking changes in consumer goods and services prices.</a:t>
            </a:r>
            <a:endParaRPr lang="en-US" dirty="0"/>
          </a:p>
          <a:p>
            <a:pPr lvl="1"/>
            <a:r>
              <a:rPr lang="en-US" dirty="0"/>
              <a:t>GDP: </a:t>
            </a:r>
            <a:r>
              <a:rPr lang="en-GB" dirty="0"/>
              <a:t>Captures overall economic growth and national output trends.</a:t>
            </a:r>
            <a:endParaRPr lang="en-US" dirty="0"/>
          </a:p>
          <a:p>
            <a:pPr lvl="1"/>
            <a:r>
              <a:rPr lang="en-US" dirty="0"/>
              <a:t>PMI: </a:t>
            </a:r>
            <a:r>
              <a:rPr lang="en-GB" dirty="0"/>
              <a:t>Reflects manufacturing sector health and business activity momentum.</a:t>
            </a:r>
            <a:endParaRPr lang="en-US" dirty="0"/>
          </a:p>
          <a:p>
            <a:pPr lvl="1"/>
            <a:r>
              <a:rPr lang="en-US" dirty="0"/>
              <a:t>Unemployment: </a:t>
            </a:r>
            <a:r>
              <a:rPr lang="en-GB" dirty="0"/>
              <a:t>Indicates </a:t>
            </a:r>
            <a:r>
              <a:rPr lang="en-GB" dirty="0" err="1"/>
              <a:t>labor</a:t>
            </a:r>
            <a:r>
              <a:rPr lang="en-GB" dirty="0"/>
              <a:t> market strength and economic slack.</a:t>
            </a:r>
          </a:p>
          <a:p>
            <a:pPr lvl="1"/>
            <a:r>
              <a:rPr lang="en-US" dirty="0"/>
              <a:t>USYC2Y10: </a:t>
            </a:r>
            <a:r>
              <a:rPr lang="en-GB" dirty="0"/>
              <a:t>The 2Y–10Y yield spread, a classic signal of recession risk when inverted.</a:t>
            </a:r>
            <a:endParaRPr lang="en-US" dirty="0"/>
          </a:p>
          <a:p>
            <a:pPr lvl="1"/>
            <a:r>
              <a:rPr lang="en-US" dirty="0"/>
              <a:t>US10YRBond: </a:t>
            </a:r>
            <a:r>
              <a:rPr lang="en-GB" dirty="0"/>
              <a:t>Benchmark risk-free rate used to infer long-term inflation and growth expectations.</a:t>
            </a:r>
          </a:p>
          <a:p>
            <a:r>
              <a:rPr lang="en-US" dirty="0"/>
              <a:t>Fundamentals: Discounted </a:t>
            </a:r>
            <a:r>
              <a:rPr lang="en-US" dirty="0" err="1"/>
              <a:t>Cashflow.com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Income Statement</a:t>
            </a:r>
          </a:p>
          <a:p>
            <a:pPr lvl="1"/>
            <a:r>
              <a:rPr lang="en-US" dirty="0"/>
              <a:t>Balance Sheet</a:t>
            </a:r>
          </a:p>
          <a:p>
            <a:pPr lvl="1"/>
            <a:r>
              <a:rPr lang="en-US" dirty="0"/>
              <a:t>Cashflow Statement</a:t>
            </a:r>
          </a:p>
          <a:p>
            <a:r>
              <a:rPr lang="en-US" dirty="0">
                <a:hlinkClick r:id="rId2"/>
              </a:rPr>
              <a:t>13 F Filings</a:t>
            </a:r>
            <a:r>
              <a:rPr lang="en-US" dirty="0"/>
              <a:t>: Institutional Holdings</a:t>
            </a:r>
          </a:p>
          <a:p>
            <a:r>
              <a:rPr lang="en-US" dirty="0">
                <a:solidFill>
                  <a:srgbClr val="FF0000"/>
                </a:solidFill>
              </a:rPr>
              <a:t>Asset Historical Return</a:t>
            </a:r>
            <a:r>
              <a:rPr lang="en-US" dirty="0"/>
              <a:t>: Bloomberg (Historical market share price) Bloomberg(Not yet obtained, </a:t>
            </a:r>
            <a:r>
              <a:rPr lang="en-US" dirty="0" err="1"/>
              <a:t>bloomberg</a:t>
            </a:r>
            <a:r>
              <a:rPr lang="en-US" dirty="0"/>
              <a:t> data open on July)</a:t>
            </a:r>
          </a:p>
        </p:txBody>
      </p:sp>
    </p:spTree>
    <p:extLst>
      <p:ext uri="{BB962C8B-B14F-4D97-AF65-F5344CB8AC3E}">
        <p14:creationId xmlns:p14="http://schemas.microsoft.com/office/powerpoint/2010/main" val="1487277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CC32F-9C92-609A-BE64-15FEBDA49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 Economic Data: </a:t>
            </a:r>
            <a:r>
              <a:rPr lang="en-US" dirty="0" err="1"/>
              <a:t>Consumer_Confidence</a:t>
            </a:r>
            <a:endParaRPr lang="en-US" dirty="0"/>
          </a:p>
        </p:txBody>
      </p: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FDD04D21-0596-D340-26FC-80F816160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3257" y="2247305"/>
            <a:ext cx="9386519" cy="436536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AB9ABD-10BA-3F29-803F-88506CB65F36}"/>
              </a:ext>
            </a:extLst>
          </p:cNvPr>
          <p:cNvSpPr txBox="1"/>
          <p:nvPr/>
        </p:nvSpPr>
        <p:spPr>
          <a:xfrm>
            <a:off x="2588455" y="18006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79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051C9-AE58-76A6-76FD-36987F25A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 Economic Data - CPI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FA61894-B333-D990-8E37-1D240732C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106" y="2273525"/>
            <a:ext cx="9449294" cy="4394562"/>
          </a:xfrm>
        </p:spPr>
      </p:pic>
    </p:spTree>
    <p:extLst>
      <p:ext uri="{BB962C8B-B14F-4D97-AF65-F5344CB8AC3E}">
        <p14:creationId xmlns:p14="http://schemas.microsoft.com/office/powerpoint/2010/main" val="333870904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5899</TotalTime>
  <Words>772</Words>
  <Application>Microsoft Macintosh PowerPoint</Application>
  <PresentationFormat>Widescreen</PresentationFormat>
  <Paragraphs>105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</vt:lpstr>
      <vt:lpstr>Arial</vt:lpstr>
      <vt:lpstr>Grandview Display</vt:lpstr>
      <vt:lpstr>DashVTI</vt:lpstr>
      <vt:lpstr>Dissertation Briefing</vt:lpstr>
      <vt:lpstr>Table of Content</vt:lpstr>
      <vt:lpstr>Research Motivation  (Improve Black-Litterman, the portfolio optimizer) </vt:lpstr>
      <vt:lpstr>Research question</vt:lpstr>
      <vt:lpstr>Literature Review</vt:lpstr>
      <vt:lpstr>Angelini (2019) - Copycat investing </vt:lpstr>
      <vt:lpstr>Data Sources</vt:lpstr>
      <vt:lpstr>Macro Economic Data: Consumer_Confidence</vt:lpstr>
      <vt:lpstr>Macro Economic Data - CPI</vt:lpstr>
      <vt:lpstr>Macro Economic Data - GDP</vt:lpstr>
      <vt:lpstr>Macro Economic Data – USYC2Y10</vt:lpstr>
      <vt:lpstr>Macro Economic Data - PMI</vt:lpstr>
      <vt:lpstr>Macro Economic Data - Unemployment</vt:lpstr>
      <vt:lpstr>Macro Economic Data – US10YRBond</vt:lpstr>
      <vt:lpstr>Company Fundamental – Discounted Cashflow.com (Income Statement)</vt:lpstr>
      <vt:lpstr>Company Fundamental – Discounted Cashflow.com (Cashflow Statement)</vt:lpstr>
      <vt:lpstr>Company Fundamental – Discounted Cashflow.com (Balance Sheet Statement)</vt:lpstr>
      <vt:lpstr>Institution Holdings – 13 F</vt:lpstr>
      <vt:lpstr>My Model  Development Idea</vt:lpstr>
      <vt:lpstr>Timeline</vt:lpstr>
      <vt:lpstr>Model breakdown</vt:lpstr>
      <vt:lpstr>Tutorial Website Model breakdown</vt:lpstr>
      <vt:lpstr>Return</vt:lpstr>
      <vt:lpstr>PowerPoint Presentation</vt:lpstr>
      <vt:lpstr>R = (R1,R2,…,Rn)^T, vector of random variables Ri : (random) return of asset i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Liangxiao LI</dc:creator>
  <cp:lastModifiedBy>Liangxiao LI</cp:lastModifiedBy>
  <cp:revision>1</cp:revision>
  <dcterms:created xsi:type="dcterms:W3CDTF">2025-06-22T09:43:48Z</dcterms:created>
  <dcterms:modified xsi:type="dcterms:W3CDTF">2025-06-26T12:03:31Z</dcterms:modified>
</cp:coreProperties>
</file>